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333" r:id="rId3"/>
    <p:sldId id="374" r:id="rId4"/>
    <p:sldId id="386" r:id="rId5"/>
    <p:sldId id="371" r:id="rId6"/>
    <p:sldId id="388" r:id="rId7"/>
    <p:sldId id="401" r:id="rId8"/>
    <p:sldId id="467" r:id="rId9"/>
    <p:sldId id="372" r:id="rId10"/>
    <p:sldId id="468" r:id="rId11"/>
    <p:sldId id="485" r:id="rId12"/>
    <p:sldId id="470" r:id="rId13"/>
    <p:sldId id="471" r:id="rId14"/>
    <p:sldId id="472" r:id="rId15"/>
    <p:sldId id="473" r:id="rId16"/>
    <p:sldId id="396" r:id="rId17"/>
    <p:sldId id="483" r:id="rId18"/>
    <p:sldId id="482" r:id="rId19"/>
    <p:sldId id="480" r:id="rId20"/>
    <p:sldId id="477" r:id="rId21"/>
    <p:sldId id="476" r:id="rId22"/>
    <p:sldId id="478" r:id="rId23"/>
    <p:sldId id="479" r:id="rId24"/>
    <p:sldId id="474" r:id="rId25"/>
    <p:sldId id="481" r:id="rId26"/>
    <p:sldId id="484" r:id="rId27"/>
  </p:sldIdLst>
  <p:sldSz cx="12192000" cy="6858000"/>
  <p:notesSz cx="6858000" cy="9144000"/>
  <p:embeddedFontLst>
    <p:embeddedFont>
      <p:font typeface="Cambria Math" pitchFamily="18" charset="0"/>
      <p:regular r:id="rId30"/>
    </p:embeddedFont>
    <p:embeddedFont>
      <p:font typeface="Arial Unicode MS" pitchFamily="34" charset="-128"/>
      <p:regular r:id="rId31"/>
    </p:embeddedFont>
    <p:embeddedFont>
      <p:font typeface="IM FELL Great Primer" charset="0"/>
      <p:regular r:id="rId32"/>
      <p:italic r:id="rId33"/>
    </p:embeddedFont>
    <p:embeddedFont>
      <p:font typeface="Helvetica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Poppins Light" charset="0"/>
      <p:regular r:id="rId42"/>
      <p:italic r:id="rId43"/>
    </p:embeddedFont>
    <p:embeddedFont>
      <p:font typeface="맑은 고딕" pitchFamily="34" charset="-127"/>
      <p:regular r:id="rId44"/>
      <p:bold r:id="rId4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72900"/>
    <a:srgbClr val="916316"/>
    <a:srgbClr val="E8E5D3"/>
    <a:srgbClr val="170F0C"/>
    <a:srgbClr val="12121A"/>
    <a:srgbClr val="F92F5B"/>
    <a:srgbClr val="030303"/>
    <a:srgbClr val="59239E"/>
    <a:srgbClr val="E7E1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04" autoAdjust="0"/>
    <p:restoredTop sz="94660"/>
  </p:normalViewPr>
  <p:slideViewPr>
    <p:cSldViewPr snapToGrid="0">
      <p:cViewPr>
        <p:scale>
          <a:sx n="47" d="100"/>
          <a:sy n="47" d="100"/>
        </p:scale>
        <p:origin x="-3108" y="-15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pPr/>
              <a:t>2023-12-22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pPr/>
              <a:t>2023-12-22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://pptmon.com/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pptmon.com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://pptmon.com/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pptmon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738041C5-F352-4482-9E77-68A0B0B84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47E597B2-E425-4CB4-B783-5B8E9D753186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6D27114D-2E0D-4240-A90A-17369C2A47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72" y="133829"/>
            <a:ext cx="11832656" cy="659034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BC3BCE0-29DC-46B1-BD4E-6B3FEA324B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126" y="408993"/>
            <a:ext cx="5999748" cy="60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2F96D509-D8AA-4116-869D-72A26110F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97" y="139190"/>
            <a:ext cx="11813406" cy="657962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E1233CEC-B66C-4FC9-997A-0C487F200B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4509" y="356135"/>
            <a:ext cx="4342982" cy="6145730"/>
          </a:xfrm>
          <a:prstGeom prst="rect">
            <a:avLst/>
          </a:prstGeom>
        </p:spPr>
      </p:pic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xmlns="" id="{74351539-FF8F-42F0-A7C3-81D14A82B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xmlns="" id="{47849D79-4103-4264-9E25-F7832C292A30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BACB4AAE-AC67-47C2-A303-7212D32CAA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29110" y="905933"/>
            <a:ext cx="4530344" cy="504613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8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xmlns="" id="{DAF4131F-2E7E-48C3-9B57-5DC70EF01E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21119" y="1490388"/>
            <a:ext cx="2127140" cy="212713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800" dirty="0"/>
            </a:lvl1pPr>
          </a:lstStyle>
          <a:p>
            <a:pPr marL="0" lvl="0" indent="0">
              <a:buNone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384945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9620D3DB-BB14-4655-917C-CE545AD99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xmlns="" id="{210D8DCC-46CC-431C-8A8B-3080598C89CE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FEE8A775-4934-44BB-B126-2C02C11076D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71" y="109051"/>
            <a:ext cx="11909658" cy="663989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CCE7421A-CDB7-409A-BB5A-2B88071021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8394" y="5390146"/>
            <a:ext cx="1653968" cy="12039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EDAB67E-DCF1-4B5D-A89A-3255F03FAC1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99638" y="5390146"/>
            <a:ext cx="1653968" cy="120390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38E2FF4E-9137-4156-BDF9-4B6B8385E1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120" y="295603"/>
            <a:ext cx="6461760" cy="62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73112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xmlns="" id="{FDE765C7-1124-416F-9AA3-AC5597B71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C2B7C880-6892-4535-90A9-9C46C70D36AD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873CF845-D3FE-4335-A42D-EC8F593775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4" y="74860"/>
            <a:ext cx="12044412" cy="67082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23C1B29-5A1B-42A1-8FD8-ECC21FA567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9381" y="602381"/>
            <a:ext cx="5653238" cy="56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0065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59FB3FC7-9DA0-4646-AC6C-A3D8F4BAC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19" y="76853"/>
            <a:ext cx="12025162" cy="670429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932DCBAE-7C1F-47A0-A78E-142DDA45C5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2775" y="415090"/>
            <a:ext cx="4286450" cy="602782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B5DC21D3-5A6D-4CC7-8C18-7C82FC0459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3898" y="5476773"/>
            <a:ext cx="1653968" cy="12039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9BEAF96E-E6D4-4C8A-B3F0-3C462FCC3C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4134" y="5476773"/>
            <a:ext cx="1653968" cy="1203909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74578B79-D722-4A99-A976-69955A232E5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231900" y="1498600"/>
            <a:ext cx="3860800" cy="38608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Graphic 3">
            <a:hlinkClick r:id="rId5"/>
            <a:extLst>
              <a:ext uri="{FF2B5EF4-FFF2-40B4-BE49-F238E27FC236}">
                <a16:creationId xmlns:a16="http://schemas.microsoft.com/office/drawing/2014/main" xmlns="" id="{0FC5D016-DCE1-4529-8826-0A8554344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8"/>
            <a:extLst>
              <a:ext uri="{FF2B5EF4-FFF2-40B4-BE49-F238E27FC236}">
                <a16:creationId xmlns:a16="http://schemas.microsoft.com/office/drawing/2014/main" xmlns="" id="{E1BEF300-56C6-4877-8D72-1A97C197B733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6254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xmlns="" id="{B99136FA-30B5-421D-9F11-694C9D9ED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xmlns="" id="{BA45D684-2585-460F-8E98-D803CC0EBF56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ACD07803-A34C-4163-A45E-1779B834FD1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97" y="139190"/>
            <a:ext cx="11813406" cy="65796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77058E7C-A225-41A0-90F7-C3E476AFEF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1390" y="0"/>
            <a:ext cx="5189220" cy="6858000"/>
          </a:xfrm>
          <a:prstGeom prst="rect">
            <a:avLst/>
          </a:prstGeom>
        </p:spPr>
      </p:pic>
      <p:sp>
        <p:nvSpPr>
          <p:cNvPr id="14" name="그림 개체 틀 11">
            <a:extLst>
              <a:ext uri="{FF2B5EF4-FFF2-40B4-BE49-F238E27FC236}">
                <a16:creationId xmlns:a16="http://schemas.microsoft.com/office/drawing/2014/main" xmlns="" id="{FC162491-8C1E-41B6-AB4C-E7402DAE33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72978" y="1219200"/>
            <a:ext cx="2142067" cy="4423546"/>
          </a:xfrm>
          <a:prstGeom prst="roundRect">
            <a:avLst>
              <a:gd name="adj" fmla="val 1369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9947215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02A06F35-F593-43F7-BEB4-16B5ED758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xmlns="" id="{780E81BE-AE94-491F-9033-D85128290627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61937869-C73E-42DE-83E4-6F42D9ACEBA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71" y="109051"/>
            <a:ext cx="11909658" cy="663989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2A3C617A-3EC1-4EE4-9170-6F5A8A557D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8394" y="5390146"/>
            <a:ext cx="1653968" cy="12039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D6764CE4-E8B4-49EF-B5DF-AD2326C74F7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99638" y="5390146"/>
            <a:ext cx="1653968" cy="120390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91EFB287-E579-42FC-A4CB-A423BF9D21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126" y="408993"/>
            <a:ext cx="5999748" cy="6040014"/>
          </a:xfrm>
          <a:prstGeom prst="rect">
            <a:avLst/>
          </a:prstGeom>
        </p:spPr>
      </p:pic>
      <p:sp>
        <p:nvSpPr>
          <p:cNvPr id="14" name="그림 개체 틀 5">
            <a:extLst>
              <a:ext uri="{FF2B5EF4-FFF2-40B4-BE49-F238E27FC236}">
                <a16:creationId xmlns:a16="http://schemas.microsoft.com/office/drawing/2014/main" xmlns="" id="{1FFCADE1-FB02-476E-9746-124C56259F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2494" y="1203960"/>
            <a:ext cx="5842310" cy="4450080"/>
          </a:xfrm>
          <a:prstGeom prst="roundRect">
            <a:avLst>
              <a:gd name="adj" fmla="val 4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384709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EC88FBE9-ADDB-44DB-9599-3CF6038F48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xmlns="" id="{2956B03E-AF18-4517-BF91-4AD895F78743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81D8B2C5-7573-480A-BF3C-CB84390A5D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4" y="74860"/>
            <a:ext cx="12044412" cy="670828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15DB1AB-7B7C-45C9-996D-2F0246482A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661" y="754764"/>
            <a:ext cx="3458678" cy="5348472"/>
          </a:xfrm>
          <a:prstGeom prst="rect">
            <a:avLst/>
          </a:prstGeom>
        </p:spPr>
      </p:pic>
      <p:sp>
        <p:nvSpPr>
          <p:cNvPr id="12" name="그림 개체 틀 8">
            <a:extLst>
              <a:ext uri="{FF2B5EF4-FFF2-40B4-BE49-F238E27FC236}">
                <a16:creationId xmlns:a16="http://schemas.microsoft.com/office/drawing/2014/main" xmlns="" id="{982C2968-2394-40B0-BBAA-AE9B3BB400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2867" y="1092200"/>
            <a:ext cx="6452466" cy="4267200"/>
          </a:xfrm>
          <a:prstGeom prst="roundRect">
            <a:avLst>
              <a:gd name="adj" fmla="val 211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41894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1772FE5D-FDD8-4A05-BA40-1500EE03AD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4F5B423B-F653-4DAC-95EB-CEE0A0B664FE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9A035B0-E76F-4633-9973-022586649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4E0CC4DF-8D37-4579-AC12-2B20DD6C9588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xmlns="" id="{E5B3BF88-AA1C-4D9B-B644-54A1ECCC3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C8F7AC00-9494-4455-94DE-35E7FF27E39B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D5FCCF30-41EF-448A-9ED7-443BFBAC51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97" y="139190"/>
            <a:ext cx="11813406" cy="657962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14CA9E0A-7B99-41FB-934E-5FE7D5B170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661" y="754764"/>
            <a:ext cx="3458678" cy="53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7763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F6F57A43-351F-4D1F-A9B2-A71CFB162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4976659D-0441-4ABC-9A77-5A7D6CA018C3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D871D22-0427-453A-BF12-2F61A9DE7B1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71" y="109051"/>
            <a:ext cx="11909658" cy="663989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8B109A5-F288-4502-AC2B-7085128235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8394" y="5390146"/>
            <a:ext cx="1653968" cy="12039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857FCAB-7BD0-4C94-B469-D147B95B47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99638" y="5390146"/>
            <a:ext cx="1653968" cy="120390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FA05DED3-3329-4DD5-9179-709A3C5282C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4509" y="356135"/>
            <a:ext cx="4342982" cy="614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0850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FB96349D-1B23-4CBC-9900-9B30B675D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xmlns="" id="{7A2C6A39-1360-4DC0-AF7F-2332B2C80860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DDDB5AB1-AA4C-41BE-AF53-846CFBB908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4" y="74860"/>
            <a:ext cx="12044412" cy="670828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CBB18EA9-154B-4F42-AFDD-631792AD61F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120" y="295603"/>
            <a:ext cx="6461760" cy="62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35222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7D72FDBC-EC89-4AC1-9E1F-1439D4312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xmlns="" id="{12A128D2-5AD4-45C7-B969-96AA4BB02FEB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94765385-AFBB-44ED-B442-1D232B467D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19" y="76853"/>
            <a:ext cx="12025162" cy="670429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E84A6BA8-E4A4-469E-B84B-0597D7B402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3898" y="5476773"/>
            <a:ext cx="1653968" cy="120390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9D9D31D3-95DD-4445-84B4-5B80B3CD50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4134" y="5476773"/>
            <a:ext cx="1653968" cy="120390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74C046A9-9F66-4745-AC19-F690D2BA16E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9381" y="602381"/>
            <a:ext cx="5653238" cy="56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3125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xmlns="" id="{166A8F1A-6B8D-413A-B156-064BE5027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BC0B5BE8-DDB1-4E29-9744-20B389EE7C60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C5C60250-0A48-4AE1-AD39-C0D5931BE6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97" y="139190"/>
            <a:ext cx="11813406" cy="65796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09E5CB4-0FFE-44FC-A174-E6ADA82CC4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2775" y="415090"/>
            <a:ext cx="4286450" cy="60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4352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xmlns="" id="{9DF13463-0B57-4AA7-915C-FE5103BC8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A9DF8AA9-D2C8-462D-8A28-685B534E7FCE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23D529B3-CC9F-4B86-A65F-6202D09F3F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71" y="109051"/>
            <a:ext cx="11909658" cy="663989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BB3CFC6-D7C8-48BA-BE55-EBC9C13BD35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8394" y="5390146"/>
            <a:ext cx="1653968" cy="120390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DE290343-FF9A-4D2D-A66C-F193865691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99638" y="5390146"/>
            <a:ext cx="1653968" cy="120390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55168C4B-EBA2-474E-AF2C-663C1113CE2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1390" y="0"/>
            <a:ext cx="5189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3851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57D036FC-EFC4-4B47-AA5B-D1DAE2ACC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126" y="408993"/>
            <a:ext cx="5999748" cy="604001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88F3DD30-207F-4892-9F31-9738DFDF2D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4" y="74860"/>
            <a:ext cx="12044412" cy="6708280"/>
          </a:xfrm>
          <a:prstGeom prst="rect">
            <a:avLst/>
          </a:prstGeom>
        </p:spPr>
      </p:pic>
      <p:sp>
        <p:nvSpPr>
          <p:cNvPr id="6" name="그림 개체 틀 4">
            <a:extLst>
              <a:ext uri="{FF2B5EF4-FFF2-40B4-BE49-F238E27FC236}">
                <a16:creationId xmlns:a16="http://schemas.microsoft.com/office/drawing/2014/main" xmlns="" id="{22B4C22D-CFF0-4DEB-B7E1-780A0A90AA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2501" y="2357854"/>
            <a:ext cx="2425700" cy="1429016"/>
          </a:xfrm>
          <a:prstGeom prst="roundRect">
            <a:avLst>
              <a:gd name="adj" fmla="val 800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xmlns="" id="{2297BFE8-489E-4FCD-8221-B74570C750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72934" y="2357854"/>
            <a:ext cx="2425700" cy="1429016"/>
          </a:xfrm>
          <a:prstGeom prst="roundRect">
            <a:avLst>
              <a:gd name="adj" fmla="val 800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B69DC609-6593-48AB-A425-F89D58DBE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3367" y="2357854"/>
            <a:ext cx="2425700" cy="1429016"/>
          </a:xfrm>
          <a:prstGeom prst="roundRect">
            <a:avLst>
              <a:gd name="adj" fmla="val 800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xmlns="" id="{5B5AB264-5480-4F60-B12E-DE30BC6D82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3799" y="2357854"/>
            <a:ext cx="2425700" cy="1429016"/>
          </a:xfrm>
          <a:prstGeom prst="roundRect">
            <a:avLst>
              <a:gd name="adj" fmla="val 800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4"/>
            <a:extLst>
              <a:ext uri="{FF2B5EF4-FFF2-40B4-BE49-F238E27FC236}">
                <a16:creationId xmlns:a16="http://schemas.microsoft.com/office/drawing/2014/main" xmlns="" id="{2514E731-C7A1-4E2F-93FD-33F362D7F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7"/>
            <a:extLst>
              <a:ext uri="{FF2B5EF4-FFF2-40B4-BE49-F238E27FC236}">
                <a16:creationId xmlns:a16="http://schemas.microsoft.com/office/drawing/2014/main" xmlns="" id="{18544BAA-C8CC-49E8-87D4-AFEAF98D9E50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6864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40F83C19-19EE-4831-A69B-8AA8AFF6C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19" y="76853"/>
            <a:ext cx="12025162" cy="670429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50BDD66C-07B6-4F72-BEEB-71D51A8ED0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661" y="754764"/>
            <a:ext cx="3458678" cy="534847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9A37FE0C-4000-490C-8783-22C04FCC7D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3898" y="5476773"/>
            <a:ext cx="1653968" cy="12039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D0BEC52F-2B91-4D74-92DA-853E4E5908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4134" y="5476773"/>
            <a:ext cx="1653968" cy="1203909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xmlns="" id="{17DF3F76-6D2D-483F-A4FE-32D1CEEC2A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8914" y="931740"/>
            <a:ext cx="3725138" cy="4997344"/>
          </a:xfrm>
          <a:prstGeom prst="roundRect">
            <a:avLst>
              <a:gd name="adj" fmla="val 1027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Graphic 3">
            <a:hlinkClick r:id="rId5"/>
            <a:extLst>
              <a:ext uri="{FF2B5EF4-FFF2-40B4-BE49-F238E27FC236}">
                <a16:creationId xmlns:a16="http://schemas.microsoft.com/office/drawing/2014/main" xmlns="" id="{F7186272-F50E-4E40-A251-F3F7F6363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771192" y="6869614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8"/>
            <a:extLst>
              <a:ext uri="{FF2B5EF4-FFF2-40B4-BE49-F238E27FC236}">
                <a16:creationId xmlns:a16="http://schemas.microsoft.com/office/drawing/2014/main" xmlns="" id="{3E45E5FE-C82E-442E-AD0B-42EF096811DB}"/>
              </a:ext>
            </a:extLst>
          </p:cNvPr>
          <p:cNvSpPr txBox="1"/>
          <p:nvPr userDrawn="1"/>
        </p:nvSpPr>
        <p:spPr>
          <a:xfrm>
            <a:off x="4181605" y="6896460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0757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72" r:id="rId17"/>
    <p:sldLayoutId id="2147483664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sv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A1D0F5-8B51-4404-852D-AD570E10DE5F}"/>
              </a:ext>
            </a:extLst>
          </p:cNvPr>
          <p:cNvSpPr txBox="1"/>
          <p:nvPr/>
        </p:nvSpPr>
        <p:spPr>
          <a:xfrm>
            <a:off x="918105" y="1511880"/>
            <a:ext cx="5387446" cy="378565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8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Горжусь героями- земляками </a:t>
            </a:r>
            <a:endParaRPr lang="ko-KR" altLang="en-US" sz="8000" b="0" dirty="0">
              <a:solidFill>
                <a:srgbClr val="00000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4563158-37DF-4777-A57C-FCF2478C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599" y="-1"/>
            <a:ext cx="54864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29453B-C62D-4256-A5C0-7B577FE5B63E}"/>
              </a:ext>
            </a:extLst>
          </p:cNvPr>
          <p:cNvSpPr txBox="1"/>
          <p:nvPr/>
        </p:nvSpPr>
        <p:spPr>
          <a:xfrm>
            <a:off x="0" y="2513550"/>
            <a:ext cx="1251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dirty="0"/>
              <a:t>Кому из перечисленных героев </a:t>
            </a:r>
            <a:br>
              <a:rPr lang="ru-RU" altLang="ko-KR" sz="4800" dirty="0"/>
            </a:br>
            <a:r>
              <a:rPr lang="ru-RU" altLang="ko-KR" sz="4800" dirty="0"/>
              <a:t>присвоено также звание Героя России?  </a:t>
            </a:r>
            <a:endParaRPr lang="en-US" altLang="ko-KR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FCCD26-D838-4141-98F0-2EC2B3953293}"/>
              </a:ext>
            </a:extLst>
          </p:cNvPr>
          <p:cNvSpPr txBox="1"/>
          <p:nvPr/>
        </p:nvSpPr>
        <p:spPr>
          <a:xfrm>
            <a:off x="1880742" y="1283545"/>
            <a:ext cx="8103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b="1" u="sng" dirty="0">
                <a:latin typeface="+mj-lt"/>
                <a:cs typeface="Arial" panose="020B0604020202020204" pitchFamily="34" charset="0"/>
              </a:rPr>
              <a:t>3 вопрос </a:t>
            </a:r>
            <a:endParaRPr lang="ko-KR" altLang="en-US" sz="4400" b="1" u="sng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16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447DE2-FFBA-4751-8D6B-798DB9535116}"/>
              </a:ext>
            </a:extLst>
          </p:cNvPr>
          <p:cNvSpPr txBox="1"/>
          <p:nvPr/>
        </p:nvSpPr>
        <p:spPr>
          <a:xfrm>
            <a:off x="2047875" y="2430956"/>
            <a:ext cx="1251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dirty="0">
                <a:solidFill>
                  <a:srgbClr val="C00000"/>
                </a:solidFill>
              </a:rPr>
              <a:t>Петр Степанович</a:t>
            </a:r>
          </a:p>
          <a:p>
            <a:pPr algn="ctr"/>
            <a:r>
              <a:rPr lang="ru-RU" altLang="ko-KR" sz="4800" dirty="0" err="1">
                <a:solidFill>
                  <a:srgbClr val="C00000"/>
                </a:solidFill>
              </a:rPr>
              <a:t>Игашов</a:t>
            </a:r>
            <a:r>
              <a:rPr lang="ru-RU" altLang="ko-KR" sz="4800" dirty="0">
                <a:solidFill>
                  <a:srgbClr val="C00000"/>
                </a:solidFill>
              </a:rPr>
              <a:t>   </a:t>
            </a:r>
            <a:endParaRPr lang="en-US" altLang="ko-KR" sz="4800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C8A842-E25C-491E-ACC1-DDEEE5B2B8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537" y="546125"/>
            <a:ext cx="4575437" cy="5616550"/>
          </a:xfrm>
          <a:prstGeom prst="foldedCorner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7152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29453B-C62D-4256-A5C0-7B577FE5B63E}"/>
              </a:ext>
            </a:extLst>
          </p:cNvPr>
          <p:cNvSpPr txBox="1"/>
          <p:nvPr/>
        </p:nvSpPr>
        <p:spPr>
          <a:xfrm>
            <a:off x="0" y="2513550"/>
            <a:ext cx="1251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dirty="0"/>
              <a:t>Кто из героев-</a:t>
            </a:r>
            <a:r>
              <a:rPr lang="ru-RU" altLang="ko-KR" sz="4800" dirty="0" err="1"/>
              <a:t>касимовцев</a:t>
            </a:r>
            <a:r>
              <a:rPr lang="ru-RU" altLang="ko-KR" sz="4800" dirty="0"/>
              <a:t> является полным кавалером ордена Славы?  </a:t>
            </a:r>
            <a:endParaRPr lang="en-US" altLang="ko-KR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FCCD26-D838-4141-98F0-2EC2B3953293}"/>
              </a:ext>
            </a:extLst>
          </p:cNvPr>
          <p:cNvSpPr txBox="1"/>
          <p:nvPr/>
        </p:nvSpPr>
        <p:spPr>
          <a:xfrm>
            <a:off x="1880742" y="1283545"/>
            <a:ext cx="8103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b="1" u="sng" dirty="0">
                <a:latin typeface="+mj-lt"/>
                <a:cs typeface="Arial" panose="020B0604020202020204" pitchFamily="34" charset="0"/>
              </a:rPr>
              <a:t>4 вопрос </a:t>
            </a:r>
            <a:endParaRPr lang="ko-KR" altLang="en-US" sz="4400" b="1" u="sng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36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6063C5-2194-4F72-91BB-5E84345C7AFE}"/>
              </a:ext>
            </a:extLst>
          </p:cNvPr>
          <p:cNvSpPr txBox="1"/>
          <p:nvPr/>
        </p:nvSpPr>
        <p:spPr>
          <a:xfrm>
            <a:off x="2318657" y="2268759"/>
            <a:ext cx="1251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dirty="0">
                <a:solidFill>
                  <a:srgbClr val="C00000"/>
                </a:solidFill>
              </a:rPr>
              <a:t>Алексей Иванович</a:t>
            </a:r>
          </a:p>
          <a:p>
            <a:pPr algn="ctr"/>
            <a:r>
              <a:rPr lang="ru-RU" altLang="ko-KR" sz="4800" dirty="0">
                <a:solidFill>
                  <a:srgbClr val="C00000"/>
                </a:solidFill>
              </a:rPr>
              <a:t> </a:t>
            </a:r>
            <a:r>
              <a:rPr lang="ru-RU" altLang="ko-KR" sz="4800" dirty="0" err="1">
                <a:solidFill>
                  <a:srgbClr val="C00000"/>
                </a:solidFill>
              </a:rPr>
              <a:t>Жамков</a:t>
            </a:r>
            <a:r>
              <a:rPr lang="ru-RU" altLang="ko-KR" sz="4800" dirty="0">
                <a:solidFill>
                  <a:srgbClr val="C00000"/>
                </a:solidFill>
              </a:rPr>
              <a:t>   </a:t>
            </a:r>
            <a:endParaRPr lang="en-US" altLang="ko-KR" sz="4800" dirty="0">
              <a:solidFill>
                <a:srgbClr val="C0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DF1834-8178-47EC-B871-E2C65C092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185" y="551089"/>
            <a:ext cx="4748875" cy="5755822"/>
          </a:xfrm>
          <a:prstGeom prst="foldedCorner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92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29453B-C62D-4256-A5C0-7B577FE5B63E}"/>
              </a:ext>
            </a:extLst>
          </p:cNvPr>
          <p:cNvSpPr txBox="1"/>
          <p:nvPr/>
        </p:nvSpPr>
        <p:spPr>
          <a:xfrm>
            <a:off x="0" y="2513550"/>
            <a:ext cx="12518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dirty="0"/>
              <a:t>Кто из героев-</a:t>
            </a:r>
            <a:r>
              <a:rPr lang="ru-RU" altLang="ko-KR" sz="4800" dirty="0" err="1"/>
              <a:t>касимовцев</a:t>
            </a:r>
            <a:r>
              <a:rPr lang="ru-RU" altLang="ko-KR" sz="4800" dirty="0"/>
              <a:t> родился не в Касимовском районе, но его предки из Касимова?  </a:t>
            </a:r>
            <a:endParaRPr lang="en-US" altLang="ko-KR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FCCD26-D838-4141-98F0-2EC2B3953293}"/>
              </a:ext>
            </a:extLst>
          </p:cNvPr>
          <p:cNvSpPr txBox="1"/>
          <p:nvPr/>
        </p:nvSpPr>
        <p:spPr>
          <a:xfrm>
            <a:off x="1880742" y="1283545"/>
            <a:ext cx="8103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b="1" u="sng" dirty="0">
                <a:latin typeface="+mj-lt"/>
                <a:cs typeface="Arial" panose="020B0604020202020204" pitchFamily="34" charset="0"/>
              </a:rPr>
              <a:t>5 вопрос </a:t>
            </a:r>
            <a:endParaRPr lang="ko-KR" altLang="en-US" sz="4400" b="1" u="sng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59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F33179-4A53-4100-B75E-5F7E6655402D}"/>
              </a:ext>
            </a:extLst>
          </p:cNvPr>
          <p:cNvSpPr txBox="1"/>
          <p:nvPr/>
        </p:nvSpPr>
        <p:spPr>
          <a:xfrm>
            <a:off x="2536545" y="2313492"/>
            <a:ext cx="1251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dirty="0" err="1">
                <a:solidFill>
                  <a:srgbClr val="C00000"/>
                </a:solidFill>
              </a:rPr>
              <a:t>Альбетков</a:t>
            </a:r>
            <a:r>
              <a:rPr lang="ru-RU" altLang="ko-KR" sz="4800" dirty="0">
                <a:solidFill>
                  <a:srgbClr val="C00000"/>
                </a:solidFill>
              </a:rPr>
              <a:t> </a:t>
            </a:r>
            <a:br>
              <a:rPr lang="ru-RU" altLang="ko-KR" sz="4800" dirty="0">
                <a:solidFill>
                  <a:srgbClr val="C00000"/>
                </a:solidFill>
              </a:rPr>
            </a:br>
            <a:r>
              <a:rPr lang="ru-RU" altLang="ko-KR" sz="4800" dirty="0">
                <a:solidFill>
                  <a:srgbClr val="C00000"/>
                </a:solidFill>
              </a:rPr>
              <a:t>Вениамин </a:t>
            </a:r>
            <a:r>
              <a:rPr lang="ru-RU" altLang="ko-KR" sz="4800" dirty="0" err="1">
                <a:solidFill>
                  <a:srgbClr val="C00000"/>
                </a:solidFill>
              </a:rPr>
              <a:t>Валеевич</a:t>
            </a:r>
            <a:r>
              <a:rPr lang="ru-RU" altLang="ko-KR" sz="4800" dirty="0">
                <a:solidFill>
                  <a:srgbClr val="C00000"/>
                </a:solidFill>
              </a:rPr>
              <a:t>   </a:t>
            </a:r>
            <a:endParaRPr lang="en-US" altLang="ko-KR" sz="4800" dirty="0">
              <a:solidFill>
                <a:srgbClr val="C0000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16BBBD6-FDA1-4056-A8C3-E5434A76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433" y="277585"/>
            <a:ext cx="4567010" cy="6269297"/>
          </a:xfrm>
          <a:prstGeom prst="foldedCorner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391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209329A7-2AB4-45D8-AC0C-E4C5491B5ED9}"/>
              </a:ext>
            </a:extLst>
          </p:cNvPr>
          <p:cNvSpPr/>
          <p:nvPr/>
        </p:nvSpPr>
        <p:spPr>
          <a:xfrm>
            <a:off x="1105126" y="3429000"/>
            <a:ext cx="10380291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ko-KR" sz="5400" dirty="0">
                <a:latin typeface="+mj-lt"/>
              </a:rPr>
              <a:t>Соотнесите героя и его подвиг </a:t>
            </a:r>
            <a:endParaRPr lang="en-US" altLang="ko-KR" sz="54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894F5A3-3809-48EA-B8BC-16940648BC2F}"/>
              </a:ext>
            </a:extLst>
          </p:cNvPr>
          <p:cNvSpPr txBox="1"/>
          <p:nvPr/>
        </p:nvSpPr>
        <p:spPr>
          <a:xfrm>
            <a:off x="1877912" y="1976272"/>
            <a:ext cx="8103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5400" b="1" u="sng" dirty="0">
                <a:latin typeface="+mj-lt"/>
                <a:cs typeface="Arial" panose="020B0604020202020204" pitchFamily="34" charset="0"/>
              </a:rPr>
              <a:t>6 вопрос </a:t>
            </a:r>
            <a:endParaRPr lang="ko-KR" altLang="en-US" sz="5400" b="1" u="sng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84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79E46F11-A8EF-403F-944A-7875E04EE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3044075"/>
              </p:ext>
            </p:extLst>
          </p:nvPr>
        </p:nvGraphicFramePr>
        <p:xfrm>
          <a:off x="581890" y="436032"/>
          <a:ext cx="11111346" cy="6344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5673">
                  <a:extLst>
                    <a:ext uri="{9D8B030D-6E8A-4147-A177-3AD203B41FA5}">
                      <a16:colId xmlns:a16="http://schemas.microsoft.com/office/drawing/2014/main" xmlns="" val="4001043581"/>
                    </a:ext>
                  </a:extLst>
                </a:gridCol>
                <a:gridCol w="5555673">
                  <a:extLst>
                    <a:ext uri="{9D8B030D-6E8A-4147-A177-3AD203B41FA5}">
                      <a16:colId xmlns:a16="http://schemas.microsoft.com/office/drawing/2014/main" xmlns="" val="1273032478"/>
                    </a:ext>
                  </a:extLst>
                </a:gridCol>
              </a:tblGrid>
              <a:tr h="104640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Никитин Александр </a:t>
                      </a:r>
                      <a:br>
                        <a:rPr lang="ru-RU" sz="2800" dirty="0">
                          <a:solidFill>
                            <a:srgbClr val="C00000"/>
                          </a:solidFill>
                        </a:rPr>
                      </a:br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Александрович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ru-RU" sz="2400" dirty="0">
                          <a:solidFill>
                            <a:srgbClr val="C00000"/>
                          </a:solidFill>
                        </a:rPr>
                      </a:b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три года совершено 816 ночных вылетов на бомбардировку живой силы и техники противника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20981663"/>
                  </a:ext>
                </a:extLst>
              </a:tr>
              <a:tr h="11971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Комаров Сергей </a:t>
                      </a:r>
                      <a:br>
                        <a:rPr lang="ru-RU" sz="2800" dirty="0">
                          <a:solidFill>
                            <a:srgbClr val="C00000"/>
                          </a:solidFill>
                        </a:rPr>
                      </a:br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Петрович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составе группы саперов под огнем противника проделали 2 прохода в минном поле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6794626"/>
                  </a:ext>
                </a:extLst>
              </a:tr>
              <a:tr h="119718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rgbClr val="C00000"/>
                          </a:solidFill>
                        </a:rPr>
                        <a:t>Воеводин Дмитрий </a:t>
                      </a:r>
                      <a:br>
                        <a:rPr lang="ru-RU" sz="3600" dirty="0">
                          <a:solidFill>
                            <a:srgbClr val="C00000"/>
                          </a:solidFill>
                        </a:rPr>
                      </a:br>
                      <a:r>
                        <a:rPr lang="ru-RU" sz="3600" dirty="0">
                          <a:solidFill>
                            <a:srgbClr val="C00000"/>
                          </a:solidFill>
                        </a:rPr>
                        <a:t>Тимофеевич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Тогда он развернул свой самолет им навстречу и правым крылом снес хвостовое оперение одного «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мессершмитта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2990976"/>
                  </a:ext>
                </a:extLst>
              </a:tr>
              <a:tr h="11971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800" dirty="0" err="1">
                          <a:solidFill>
                            <a:srgbClr val="C00000"/>
                          </a:solidFill>
                        </a:rPr>
                        <a:t>Игашов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 Петр </a:t>
                      </a:r>
                      <a:br>
                        <a:rPr lang="ru-RU" sz="2800" dirty="0">
                          <a:solidFill>
                            <a:srgbClr val="C00000"/>
                          </a:solidFill>
                        </a:rPr>
                      </a:br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Степанович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 разведку поля боя, снижаясь до бреющего полета под сильным огнем противника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6043051"/>
                  </a:ext>
                </a:extLst>
              </a:tr>
              <a:tr h="1197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Рябова Екатерина </a:t>
                      </a:r>
                      <a:br>
                        <a:rPr lang="ru-RU" sz="2800" dirty="0">
                          <a:solidFill>
                            <a:srgbClr val="C00000"/>
                          </a:solidFill>
                        </a:rPr>
                      </a:br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Васильевна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Двумя бронебойными снарядами поджег вражескую машину. Экипаж противника был уничтожен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4859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161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79E46F11-A8EF-403F-944A-7875E04EE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0665222"/>
              </p:ext>
            </p:extLst>
          </p:nvPr>
        </p:nvGraphicFramePr>
        <p:xfrm>
          <a:off x="581890" y="436032"/>
          <a:ext cx="11111346" cy="583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5673">
                  <a:extLst>
                    <a:ext uri="{9D8B030D-6E8A-4147-A177-3AD203B41FA5}">
                      <a16:colId xmlns:a16="http://schemas.microsoft.com/office/drawing/2014/main" xmlns="" val="4001043581"/>
                    </a:ext>
                  </a:extLst>
                </a:gridCol>
                <a:gridCol w="5555673">
                  <a:extLst>
                    <a:ext uri="{9D8B030D-6E8A-4147-A177-3AD203B41FA5}">
                      <a16:colId xmlns:a16="http://schemas.microsoft.com/office/drawing/2014/main" xmlns="" val="1273032478"/>
                    </a:ext>
                  </a:extLst>
                </a:gridCol>
              </a:tblGrid>
              <a:tr h="10464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Рябова Екатерина Васильевна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три года совершено 816 ночных вылетов на бомбардировку живой силы и техники противника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20981663"/>
                  </a:ext>
                </a:extLst>
              </a:tr>
              <a:tr h="119718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C00000"/>
                          </a:solidFill>
                        </a:rPr>
                        <a:t>Игашов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 Петр Степанович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Тогда он развернул свой самолет им навстречу и правым крылом снес хвостовое оперение одного «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мессершмитта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6794626"/>
                  </a:ext>
                </a:extLst>
              </a:tr>
              <a:tr h="119718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Воеводин Дмитрий Тимофеевич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составе группы саперов под огнем противника проделали 2 прохода в минном поле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2990976"/>
                  </a:ext>
                </a:extLst>
              </a:tr>
              <a:tr h="11971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Комаров Сергей Петрович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 разведку поля боя, снижаясь до бреющего полета под сильным огнем противника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6043051"/>
                  </a:ext>
                </a:extLst>
              </a:tr>
              <a:tr h="11971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Никитин Александр </a:t>
                      </a:r>
                      <a:br>
                        <a:rPr lang="ru-RU" sz="2800" dirty="0">
                          <a:solidFill>
                            <a:srgbClr val="C00000"/>
                          </a:solidFill>
                        </a:rPr>
                      </a:br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Александрович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Двумя бронебойными снарядами поджег вражескую машину. Экипаж противника был уничтожен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4859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950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29453B-C62D-4256-A5C0-7B577FE5B63E}"/>
              </a:ext>
            </a:extLst>
          </p:cNvPr>
          <p:cNvSpPr txBox="1"/>
          <p:nvPr/>
        </p:nvSpPr>
        <p:spPr>
          <a:xfrm>
            <a:off x="529302" y="2302547"/>
            <a:ext cx="11441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dirty="0"/>
              <a:t>Он дважды герой Социалистического труда, герой Советского союза, маршал «холодной» войны. В этом году ему исполнилось 100 лет?  </a:t>
            </a:r>
            <a:endParaRPr lang="en-US" altLang="ko-KR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FCCD26-D838-4141-98F0-2EC2B3953293}"/>
              </a:ext>
            </a:extLst>
          </p:cNvPr>
          <p:cNvSpPr txBox="1"/>
          <p:nvPr/>
        </p:nvSpPr>
        <p:spPr>
          <a:xfrm>
            <a:off x="1880742" y="1283545"/>
            <a:ext cx="8103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b="1" u="sng" dirty="0">
                <a:latin typeface="+mj-lt"/>
                <a:cs typeface="Arial" panose="020B0604020202020204" pitchFamily="34" charset="0"/>
              </a:rPr>
              <a:t>7 вопрос </a:t>
            </a:r>
            <a:endParaRPr lang="ko-KR" altLang="en-US" sz="4400" b="1" u="sng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4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8AE8E1-7DC8-42CE-90F3-9B8B7D1E9A17}"/>
              </a:ext>
            </a:extLst>
          </p:cNvPr>
          <p:cNvSpPr txBox="1"/>
          <p:nvPr/>
        </p:nvSpPr>
        <p:spPr>
          <a:xfrm>
            <a:off x="4499430" y="819930"/>
            <a:ext cx="4929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6000" b="1" u="sng" dirty="0">
                <a:latin typeface="+mj-lt"/>
                <a:cs typeface="Arial" panose="020B0604020202020204" pitchFamily="34" charset="0"/>
              </a:rPr>
              <a:t>1 вопрос </a:t>
            </a:r>
            <a:endParaRPr lang="ko-KR" altLang="en-US" sz="6000" b="1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A86056C6-1378-4895-9BC7-1102B11C95D3}"/>
              </a:ext>
            </a:extLst>
          </p:cNvPr>
          <p:cNvSpPr/>
          <p:nvPr/>
        </p:nvSpPr>
        <p:spPr>
          <a:xfrm>
            <a:off x="807101" y="2156327"/>
            <a:ext cx="10905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5400" dirty="0">
                <a:latin typeface="+mj-lt"/>
              </a:rPr>
              <a:t>Перечислите фамилии героев-</a:t>
            </a:r>
            <a:r>
              <a:rPr lang="ru-RU" altLang="ko-KR" sz="5400" dirty="0" err="1">
                <a:latin typeface="+mj-lt"/>
              </a:rPr>
              <a:t>касимовцев</a:t>
            </a:r>
            <a:r>
              <a:rPr lang="ru-RU" altLang="ko-KR" sz="5400" dirty="0">
                <a:latin typeface="+mj-lt"/>
              </a:rPr>
              <a:t>, чьи барельефы установлены на мемориале славы на улице Советской </a:t>
            </a:r>
            <a:endParaRPr lang="ko-KR" alt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069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EEBFC4-C6EE-45AF-BC31-EA107E87DBD1}"/>
              </a:ext>
            </a:extLst>
          </p:cNvPr>
          <p:cNvSpPr txBox="1"/>
          <p:nvPr/>
        </p:nvSpPr>
        <p:spPr>
          <a:xfrm>
            <a:off x="5863302" y="2382982"/>
            <a:ext cx="5774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b="1" dirty="0">
                <a:solidFill>
                  <a:srgbClr val="C00000"/>
                </a:solidFill>
              </a:rPr>
              <a:t>Владимир Федорович Уткин    </a:t>
            </a:r>
            <a:endParaRPr lang="en-US" altLang="ko-KR" sz="48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Владимир Федорович Уткин">
            <a:extLst>
              <a:ext uri="{FF2B5EF4-FFF2-40B4-BE49-F238E27FC236}">
                <a16:creationId xmlns:a16="http://schemas.microsoft.com/office/drawing/2014/main" xmlns="" id="{67AD5280-6C84-4DDB-941C-527BD1D01E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017" y="335630"/>
            <a:ext cx="4949074" cy="6186740"/>
          </a:xfrm>
          <a:prstGeom prst="foldedCorner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2010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29453B-C62D-4256-A5C0-7B577FE5B63E}"/>
              </a:ext>
            </a:extLst>
          </p:cNvPr>
          <p:cNvSpPr txBox="1"/>
          <p:nvPr/>
        </p:nvSpPr>
        <p:spPr>
          <a:xfrm>
            <a:off x="375486" y="1873056"/>
            <a:ext cx="11441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dirty="0"/>
              <a:t>Как называли ракету, сконструированную В.Ф. Уткиным для защиты нашей родины в период «холодной» войны?   </a:t>
            </a:r>
            <a:endParaRPr lang="en-US" altLang="ko-KR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FCCD26-D838-4141-98F0-2EC2B3953293}"/>
              </a:ext>
            </a:extLst>
          </p:cNvPr>
          <p:cNvSpPr txBox="1"/>
          <p:nvPr/>
        </p:nvSpPr>
        <p:spPr>
          <a:xfrm>
            <a:off x="2044167" y="784781"/>
            <a:ext cx="8103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b="1" u="sng" dirty="0">
                <a:latin typeface="+mj-lt"/>
                <a:cs typeface="Arial" panose="020B0604020202020204" pitchFamily="34" charset="0"/>
              </a:rPr>
              <a:t>8 вопрос </a:t>
            </a:r>
            <a:endParaRPr lang="ko-KR" altLang="en-US" sz="4400" b="1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BAC55F-336B-4DEB-B3FE-F1340FC12557}"/>
              </a:ext>
            </a:extLst>
          </p:cNvPr>
          <p:cNvSpPr txBox="1"/>
          <p:nvPr/>
        </p:nvSpPr>
        <p:spPr>
          <a:xfrm>
            <a:off x="155228" y="4134227"/>
            <a:ext cx="11441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dirty="0"/>
              <a:t>А) САТАНА </a:t>
            </a:r>
          </a:p>
          <a:p>
            <a:pPr algn="ctr"/>
            <a:r>
              <a:rPr lang="ru-RU" altLang="ko-KR" sz="4000" dirty="0"/>
              <a:t>Б) ЗЕНИТ </a:t>
            </a:r>
          </a:p>
          <a:p>
            <a:pPr algn="ctr"/>
            <a:r>
              <a:rPr lang="ru-RU" altLang="ko-KR" sz="4000" dirty="0"/>
              <a:t>В) КРЕМЕНЬ  </a:t>
            </a:r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xmlns="" val="2675186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29453B-C62D-4256-A5C0-7B577FE5B63E}"/>
              </a:ext>
            </a:extLst>
          </p:cNvPr>
          <p:cNvSpPr txBox="1"/>
          <p:nvPr/>
        </p:nvSpPr>
        <p:spPr>
          <a:xfrm>
            <a:off x="375486" y="1873056"/>
            <a:ext cx="11441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dirty="0"/>
              <a:t>Как называли ракету, сконструированную В.Ф. Уткиным для защиты нашей родины в период «холодной» войны?   </a:t>
            </a:r>
            <a:endParaRPr lang="en-US" altLang="ko-KR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FCCD26-D838-4141-98F0-2EC2B3953293}"/>
              </a:ext>
            </a:extLst>
          </p:cNvPr>
          <p:cNvSpPr txBox="1"/>
          <p:nvPr/>
        </p:nvSpPr>
        <p:spPr>
          <a:xfrm>
            <a:off x="2044167" y="784781"/>
            <a:ext cx="8103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b="1" u="sng" dirty="0">
                <a:latin typeface="+mj-lt"/>
                <a:cs typeface="Arial" panose="020B0604020202020204" pitchFamily="34" charset="0"/>
              </a:rPr>
              <a:t>8 вопрос </a:t>
            </a:r>
            <a:endParaRPr lang="ko-KR" altLang="en-US" sz="4400" b="1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BAC55F-336B-4DEB-B3FE-F1340FC12557}"/>
              </a:ext>
            </a:extLst>
          </p:cNvPr>
          <p:cNvSpPr txBox="1"/>
          <p:nvPr/>
        </p:nvSpPr>
        <p:spPr>
          <a:xfrm>
            <a:off x="155228" y="4134227"/>
            <a:ext cx="11441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dirty="0">
                <a:solidFill>
                  <a:srgbClr val="C00000"/>
                </a:solidFill>
              </a:rPr>
              <a:t>А) САТАНА </a:t>
            </a:r>
          </a:p>
          <a:p>
            <a:pPr algn="ctr"/>
            <a:r>
              <a:rPr lang="ru-RU" altLang="ko-KR" sz="4000" dirty="0"/>
              <a:t>Б) ЗЕНИТ </a:t>
            </a:r>
          </a:p>
          <a:p>
            <a:pPr algn="ctr"/>
            <a:r>
              <a:rPr lang="ru-RU" altLang="ko-KR" sz="4000" dirty="0"/>
              <a:t>В) КРЕМЕНЬ  </a:t>
            </a:r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xmlns="" val="3376380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BAC55F-336B-4DEB-B3FE-F1340FC12557}"/>
              </a:ext>
            </a:extLst>
          </p:cNvPr>
          <p:cNvSpPr txBox="1"/>
          <p:nvPr/>
        </p:nvSpPr>
        <p:spPr>
          <a:xfrm>
            <a:off x="-2712663" y="2721114"/>
            <a:ext cx="1144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dirty="0">
                <a:solidFill>
                  <a:srgbClr val="C00000"/>
                </a:solidFill>
              </a:rPr>
              <a:t>А) САТАНА</a:t>
            </a:r>
            <a:r>
              <a:rPr lang="ru-RU" altLang="ko-KR" sz="4800" dirty="0"/>
              <a:t>  </a:t>
            </a:r>
            <a:endParaRPr lang="en-US" altLang="ko-KR" sz="4800" dirty="0"/>
          </a:p>
        </p:txBody>
      </p:sp>
      <p:pic>
        <p:nvPicPr>
          <p:cNvPr id="3074" name="Picture 2" descr="Старт Сатаны">
            <a:extLst>
              <a:ext uri="{FF2B5EF4-FFF2-40B4-BE49-F238E27FC236}">
                <a16:creationId xmlns:a16="http://schemas.microsoft.com/office/drawing/2014/main" xmlns="" id="{99E39FE9-D2EE-46A1-BE5C-25D03FB6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6109" y="0"/>
            <a:ext cx="5915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92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29453B-C62D-4256-A5C0-7B577FE5B63E}"/>
              </a:ext>
            </a:extLst>
          </p:cNvPr>
          <p:cNvSpPr txBox="1"/>
          <p:nvPr/>
        </p:nvSpPr>
        <p:spPr>
          <a:xfrm>
            <a:off x="375487" y="2721114"/>
            <a:ext cx="1144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5400" dirty="0"/>
              <a:t>Наш земляк, летчик-космонавт?  </a:t>
            </a:r>
            <a:endParaRPr lang="en-US" altLang="ko-KR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FCCD26-D838-4141-98F0-2EC2B3953293}"/>
              </a:ext>
            </a:extLst>
          </p:cNvPr>
          <p:cNvSpPr txBox="1"/>
          <p:nvPr/>
        </p:nvSpPr>
        <p:spPr>
          <a:xfrm>
            <a:off x="1880742" y="1283545"/>
            <a:ext cx="8103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5400" b="1" u="sng" dirty="0">
                <a:latin typeface="+mj-lt"/>
                <a:cs typeface="Arial" panose="020B0604020202020204" pitchFamily="34" charset="0"/>
              </a:rPr>
              <a:t>9 вопрос </a:t>
            </a:r>
            <a:endParaRPr lang="ko-KR" altLang="en-US" sz="5400" b="1" u="sng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495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EEBFC4-C6EE-45AF-BC31-EA107E87DBD1}"/>
              </a:ext>
            </a:extLst>
          </p:cNvPr>
          <p:cNvSpPr txBox="1"/>
          <p:nvPr/>
        </p:nvSpPr>
        <p:spPr>
          <a:xfrm>
            <a:off x="5384223" y="2369127"/>
            <a:ext cx="6619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b="1" dirty="0">
                <a:solidFill>
                  <a:srgbClr val="C00000"/>
                </a:solidFill>
              </a:rPr>
              <a:t>Владимир Викторович Аксенов     </a:t>
            </a:r>
            <a:endParaRPr lang="en-US" altLang="ko-KR" sz="4800" b="1" dirty="0">
              <a:solidFill>
                <a:srgbClr val="C0000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CDBECB9-CFF5-4BE1-8533-AAE2EA46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417" y="450992"/>
            <a:ext cx="4181619" cy="5956016"/>
          </a:xfrm>
          <a:prstGeom prst="foldedCorner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549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A1D0F5-8B51-4404-852D-AD570E10DE5F}"/>
              </a:ext>
            </a:extLst>
          </p:cNvPr>
          <p:cNvSpPr txBox="1"/>
          <p:nvPr/>
        </p:nvSpPr>
        <p:spPr>
          <a:xfrm>
            <a:off x="918105" y="1511880"/>
            <a:ext cx="5387446" cy="378565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8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Горжусь героями- земляками </a:t>
            </a:r>
            <a:endParaRPr lang="ko-KR" altLang="en-US" sz="8000" b="0" dirty="0">
              <a:solidFill>
                <a:srgbClr val="00000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4563158-37DF-4777-A57C-FCF2478C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599" y="-1"/>
            <a:ext cx="54864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832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06DE9E4-66B7-4FF1-8659-B8EBD3A5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1035"/>
            <a:ext cx="12192000" cy="50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761D33-2C19-43DA-9AA9-5B95F970FC60}"/>
              </a:ext>
            </a:extLst>
          </p:cNvPr>
          <p:cNvSpPr txBox="1"/>
          <p:nvPr/>
        </p:nvSpPr>
        <p:spPr>
          <a:xfrm>
            <a:off x="4512683" y="435617"/>
            <a:ext cx="4929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6000" b="1" u="sng" dirty="0">
                <a:latin typeface="+mj-lt"/>
                <a:cs typeface="Arial" panose="020B0604020202020204" pitchFamily="34" charset="0"/>
              </a:rPr>
              <a:t>1 вопрос </a:t>
            </a:r>
            <a:endParaRPr lang="ko-KR" altLang="en-US" sz="6000" b="1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직사각형 42">
            <a:extLst>
              <a:ext uri="{FF2B5EF4-FFF2-40B4-BE49-F238E27FC236}">
                <a16:creationId xmlns:a16="http://schemas.microsoft.com/office/drawing/2014/main" xmlns="" id="{86E545F3-9095-4FAA-9699-2E75DE65F2D3}"/>
              </a:ext>
            </a:extLst>
          </p:cNvPr>
          <p:cNvSpPr/>
          <p:nvPr/>
        </p:nvSpPr>
        <p:spPr>
          <a:xfrm>
            <a:off x="643036" y="1490008"/>
            <a:ext cx="10905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4000" dirty="0">
                <a:latin typeface="+mj-lt"/>
              </a:rPr>
              <a:t>Перечислите фамилии героев-</a:t>
            </a:r>
            <a:r>
              <a:rPr lang="ru-RU" altLang="ko-KR" sz="4000" dirty="0" err="1">
                <a:latin typeface="+mj-lt"/>
              </a:rPr>
              <a:t>касимовцев</a:t>
            </a:r>
            <a:r>
              <a:rPr lang="ru-RU" altLang="ko-KR" sz="4000" dirty="0">
                <a:latin typeface="+mj-lt"/>
              </a:rPr>
              <a:t>, чьи барельефы установлены на мемориале славы на улице Советской </a:t>
            </a:r>
            <a:endParaRPr lang="ko-KR" alt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21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8AE8E1-7DC8-42CE-90F3-9B8B7D1E9A17}"/>
              </a:ext>
            </a:extLst>
          </p:cNvPr>
          <p:cNvSpPr txBox="1"/>
          <p:nvPr/>
        </p:nvSpPr>
        <p:spPr>
          <a:xfrm>
            <a:off x="3587395" y="417159"/>
            <a:ext cx="492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dirty="0">
                <a:latin typeface="+mj-lt"/>
                <a:cs typeface="Arial" panose="020B0604020202020204" pitchFamily="34" charset="0"/>
              </a:rPr>
              <a:t>Ответ</a:t>
            </a:r>
            <a:endParaRPr lang="ko-KR" altLang="en-US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5017E5-EE0A-45EE-8B7E-33DE55BAE9CC}"/>
              </a:ext>
            </a:extLst>
          </p:cNvPr>
          <p:cNvSpPr txBox="1"/>
          <p:nvPr/>
        </p:nvSpPr>
        <p:spPr>
          <a:xfrm>
            <a:off x="194985" y="1063490"/>
            <a:ext cx="11714628" cy="516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Комаров Сергей Петрович – летчик отдельного </a:t>
            </a:r>
            <a:r>
              <a:rPr lang="ru-RU" sz="2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дальнеразведовательного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полка;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Воеводин Дмитрий Тимофеевич – сапер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Рябова Екатерина Васильевна – штурман эскадрильи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Игашов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Петр Степанович – командир экипажа торпедоносца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Никитин Александр Александрович – командир танкового полка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Ефремов Федор Пантелеевич – командир саперного </a:t>
            </a:r>
            <a:r>
              <a:rPr lang="ru-RU" sz="2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ботальона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Соколов Николай Семенович – командир станкового пулемета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Тарасов Дмитрий Васильевич – мастер по вооружению, летчик-штурмовик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Петропавлов Алексей Петрович – командир роты стрелкового полка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Агафонов Валентин Александрович – наводчик орудия танка Т-34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5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CEF7C4-9C9D-46ED-825D-3EFA0F995CE7}"/>
              </a:ext>
            </a:extLst>
          </p:cNvPr>
          <p:cNvSpPr txBox="1"/>
          <p:nvPr/>
        </p:nvSpPr>
        <p:spPr>
          <a:xfrm>
            <a:off x="3587395" y="417159"/>
            <a:ext cx="492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dirty="0">
                <a:latin typeface="+mj-lt"/>
                <a:cs typeface="Arial" panose="020B0604020202020204" pitchFamily="34" charset="0"/>
              </a:rPr>
              <a:t>Ответ</a:t>
            </a:r>
            <a:endParaRPr lang="ko-KR" altLang="en-US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00ED4E-6248-4D50-AFBF-971A494F7C58}"/>
              </a:ext>
            </a:extLst>
          </p:cNvPr>
          <p:cNvSpPr txBox="1"/>
          <p:nvPr/>
        </p:nvSpPr>
        <p:spPr>
          <a:xfrm>
            <a:off x="0" y="1139690"/>
            <a:ext cx="12260628" cy="516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Альбетков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Вениамин </a:t>
            </a:r>
            <a:r>
              <a:rPr lang="ru-RU" sz="2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Валеевич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командир </a:t>
            </a:r>
            <a:r>
              <a:rPr lang="ru-RU" sz="2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ботальона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стрелкового полка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Варюхин Андрей Петрович – командир стрелкового полка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Грибков Николай Иванович – командир роты стрелкового полка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Калмыков Алексей Сергеевич – командир дивизиона артиллерийского полка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Чубаров Алексей Кузьмич – командир роты стрелкового полка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Штряхин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Матвей Иванович – командир штурмового авиационного полка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Воеводин Дмитрий Тимофеевич – сапер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Крылов Федор Михайлович – стрелок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Покликушкин</a:t>
            </a: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 Васильевич – летчик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Рубченков Владимир Трофимович – стрелок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Цаплин Андрей Павлович – стрелок противотанковых орудий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63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29453B-C62D-4256-A5C0-7B577FE5B63E}"/>
              </a:ext>
            </a:extLst>
          </p:cNvPr>
          <p:cNvSpPr txBox="1"/>
          <p:nvPr/>
        </p:nvSpPr>
        <p:spPr>
          <a:xfrm>
            <a:off x="-163425" y="3067732"/>
            <a:ext cx="1251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dirty="0"/>
              <a:t>Соотнесите имя героя и </a:t>
            </a:r>
          </a:p>
          <a:p>
            <a:pPr algn="ctr"/>
            <a:r>
              <a:rPr lang="ru-RU" altLang="ko-KR" sz="4800" dirty="0"/>
              <a:t>его фотографию </a:t>
            </a:r>
            <a:endParaRPr lang="en-US" altLang="ko-KR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FCCD26-D838-4141-98F0-2EC2B3953293}"/>
              </a:ext>
            </a:extLst>
          </p:cNvPr>
          <p:cNvSpPr txBox="1"/>
          <p:nvPr/>
        </p:nvSpPr>
        <p:spPr>
          <a:xfrm>
            <a:off x="1880742" y="1283545"/>
            <a:ext cx="8103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400" b="1" u="sng" dirty="0">
                <a:latin typeface="+mj-lt"/>
                <a:cs typeface="Arial" panose="020B0604020202020204" pitchFamily="34" charset="0"/>
              </a:rPr>
              <a:t>2 вопрос </a:t>
            </a:r>
          </a:p>
          <a:p>
            <a:pPr algn="ctr"/>
            <a:r>
              <a:rPr lang="ru-RU" altLang="ko-KR" sz="4400" b="1" u="sng" dirty="0">
                <a:latin typeface="+mj-lt"/>
                <a:cs typeface="Arial" panose="020B0604020202020204" pitchFamily="34" charset="0"/>
              </a:rPr>
              <a:t>ФОТОЛЕТОПИСЬ </a:t>
            </a:r>
            <a:endParaRPr lang="ko-KR" altLang="en-US" sz="4400" b="1" u="sng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0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">
            <a:extLst>
              <a:ext uri="{FF2B5EF4-FFF2-40B4-BE49-F238E27FC236}">
                <a16:creationId xmlns:a16="http://schemas.microsoft.com/office/drawing/2014/main" xmlns="" id="{D854CE35-AD1E-4312-BE76-B175BBCB0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645222" flipH="1">
            <a:off x="5766750" y="2315355"/>
            <a:ext cx="821902" cy="98518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502CE2D-9E15-48E8-AB80-1B297B33B5D0}"/>
              </a:ext>
            </a:extLst>
          </p:cNvPr>
          <p:cNvSpPr/>
          <p:nvPr/>
        </p:nvSpPr>
        <p:spPr>
          <a:xfrm>
            <a:off x="4864385" y="507759"/>
            <a:ext cx="3492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>
                <a:latin typeface="+mj-lt"/>
              </a:rPr>
              <a:t>Рябова Екатерина Васильевна </a:t>
            </a:r>
            <a:br>
              <a:rPr lang="ru-RU" altLang="ko-KR" sz="2400" dirty="0">
                <a:latin typeface="+mj-lt"/>
              </a:rPr>
            </a:br>
            <a:r>
              <a:rPr lang="ru-RU" altLang="ko-KR" sz="2400" dirty="0">
                <a:latin typeface="+mj-lt"/>
              </a:rPr>
              <a:t>1921-1974 </a:t>
            </a:r>
            <a:br>
              <a:rPr lang="ru-RU" altLang="ko-KR" sz="2400" dirty="0">
                <a:latin typeface="+mj-lt"/>
              </a:rPr>
            </a:br>
            <a:r>
              <a:rPr lang="ru-RU" altLang="ko-KR" sz="2400" dirty="0">
                <a:latin typeface="+mj-lt"/>
              </a:rPr>
              <a:t>п. Гусь-Железный </a:t>
            </a:r>
            <a:endParaRPr lang="en-US" altLang="ko-KR" sz="2400" dirty="0"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CDE12DA-6B4D-4555-BA24-3C258EA3D4A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04" y="89442"/>
            <a:ext cx="2522677" cy="3314941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A044BF3-D57D-45C8-828F-78732A1014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04" y="3428999"/>
            <a:ext cx="2479119" cy="336417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0F2FC9-03CC-4DD8-8CD7-17455DE32F0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277" y="64825"/>
            <a:ext cx="2242297" cy="333955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23F2DA9-DAEA-4291-91A8-E4604E354E3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496" y="3438921"/>
            <a:ext cx="2382843" cy="328725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10FD1C6-CA48-4CDB-A31C-CE4E9B57F87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612" y="3438921"/>
            <a:ext cx="2382843" cy="3210339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7" name="직사각형 3">
            <a:extLst>
              <a:ext uri="{FF2B5EF4-FFF2-40B4-BE49-F238E27FC236}">
                <a16:creationId xmlns:a16="http://schemas.microsoft.com/office/drawing/2014/main" xmlns="" id="{D867DB79-9269-4EE1-99D1-679AE3AE2E23}"/>
              </a:ext>
            </a:extLst>
          </p:cNvPr>
          <p:cNvSpPr/>
          <p:nvPr/>
        </p:nvSpPr>
        <p:spPr>
          <a:xfrm>
            <a:off x="8030825" y="504353"/>
            <a:ext cx="4161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 err="1">
                <a:latin typeface="+mj-lt"/>
              </a:rPr>
              <a:t>Игашов</a:t>
            </a:r>
            <a:r>
              <a:rPr lang="ru-RU" altLang="ko-KR" sz="2400" dirty="0">
                <a:latin typeface="+mj-lt"/>
              </a:rPr>
              <a:t> Петр Степанович</a:t>
            </a:r>
            <a:br>
              <a:rPr lang="ru-RU" altLang="ko-KR" sz="2400" dirty="0">
                <a:latin typeface="+mj-lt"/>
              </a:rPr>
            </a:br>
            <a:r>
              <a:rPr lang="ru-RU" altLang="ko-KR" sz="2400" dirty="0">
                <a:latin typeface="+mj-lt"/>
              </a:rPr>
              <a:t>1915-1941 </a:t>
            </a:r>
            <a:br>
              <a:rPr lang="ru-RU" altLang="ko-KR" sz="2400" dirty="0">
                <a:latin typeface="+mj-lt"/>
              </a:rPr>
            </a:br>
            <a:r>
              <a:rPr lang="ru-RU" altLang="ko-KR" sz="2400" dirty="0">
                <a:latin typeface="+mj-lt"/>
              </a:rPr>
              <a:t>с. </a:t>
            </a:r>
            <a:r>
              <a:rPr lang="ru-RU" altLang="ko-KR" sz="2400" dirty="0" err="1">
                <a:latin typeface="+mj-lt"/>
              </a:rPr>
              <a:t>Бетино</a:t>
            </a:r>
            <a:endParaRPr lang="en-US" altLang="ko-KR" sz="2400" dirty="0">
              <a:latin typeface="+mj-lt"/>
            </a:endParaRPr>
          </a:p>
        </p:txBody>
      </p:sp>
      <p:sp>
        <p:nvSpPr>
          <p:cNvPr id="18" name="직사각형 3">
            <a:extLst>
              <a:ext uri="{FF2B5EF4-FFF2-40B4-BE49-F238E27FC236}">
                <a16:creationId xmlns:a16="http://schemas.microsoft.com/office/drawing/2014/main" xmlns="" id="{1E649365-5302-4984-96D5-69D774D4F6C8}"/>
              </a:ext>
            </a:extLst>
          </p:cNvPr>
          <p:cNvSpPr/>
          <p:nvPr/>
        </p:nvSpPr>
        <p:spPr>
          <a:xfrm>
            <a:off x="6983117" y="2197803"/>
            <a:ext cx="4857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>
                <a:latin typeface="+mj-lt"/>
              </a:rPr>
              <a:t> Воеводин Дмитрий </a:t>
            </a:r>
            <a:r>
              <a:rPr lang="ru-RU" altLang="ko-KR" sz="2400" dirty="0" err="1">
                <a:latin typeface="+mj-lt"/>
              </a:rPr>
              <a:t>Тимфеевич</a:t>
            </a:r>
            <a:r>
              <a:rPr lang="ru-RU" altLang="ko-KR" sz="2400" dirty="0">
                <a:latin typeface="+mj-lt"/>
              </a:rPr>
              <a:t>  </a:t>
            </a:r>
            <a:br>
              <a:rPr lang="ru-RU" altLang="ko-KR" sz="2400" dirty="0">
                <a:latin typeface="+mj-lt"/>
              </a:rPr>
            </a:br>
            <a:r>
              <a:rPr lang="ru-RU" altLang="ko-KR" sz="2400" dirty="0">
                <a:latin typeface="+mj-lt"/>
              </a:rPr>
              <a:t>1902 – 1944 </a:t>
            </a:r>
            <a:br>
              <a:rPr lang="ru-RU" altLang="ko-KR" sz="2400" dirty="0">
                <a:latin typeface="+mj-lt"/>
              </a:rPr>
            </a:br>
            <a:r>
              <a:rPr lang="ru-RU" altLang="ko-KR" sz="2400" dirty="0">
                <a:latin typeface="+mj-lt"/>
              </a:rPr>
              <a:t>д. Булгаково </a:t>
            </a:r>
            <a:endParaRPr lang="en-US" altLang="ko-KR" sz="2400" dirty="0">
              <a:latin typeface="+mj-lt"/>
            </a:endParaRPr>
          </a:p>
        </p:txBody>
      </p:sp>
      <p:sp>
        <p:nvSpPr>
          <p:cNvPr id="19" name="직사각형 3">
            <a:extLst>
              <a:ext uri="{FF2B5EF4-FFF2-40B4-BE49-F238E27FC236}">
                <a16:creationId xmlns:a16="http://schemas.microsoft.com/office/drawing/2014/main" xmlns="" id="{11DC521C-EC9F-4BD9-9582-27F8A6A5B406}"/>
              </a:ext>
            </a:extLst>
          </p:cNvPr>
          <p:cNvSpPr/>
          <p:nvPr/>
        </p:nvSpPr>
        <p:spPr>
          <a:xfrm>
            <a:off x="7673505" y="5044090"/>
            <a:ext cx="451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>
                <a:latin typeface="+mj-lt"/>
              </a:rPr>
              <a:t>Ефремов Федор Пантелеевич </a:t>
            </a:r>
            <a:br>
              <a:rPr lang="ru-RU" altLang="ko-KR" sz="2400" dirty="0">
                <a:latin typeface="+mj-lt"/>
              </a:rPr>
            </a:br>
            <a:r>
              <a:rPr lang="ru-RU" altLang="ko-KR" sz="2400" dirty="0">
                <a:latin typeface="+mj-lt"/>
              </a:rPr>
              <a:t>1918-2007 </a:t>
            </a:r>
            <a:br>
              <a:rPr lang="ru-RU" altLang="ko-KR" sz="2400" dirty="0">
                <a:latin typeface="+mj-lt"/>
              </a:rPr>
            </a:br>
            <a:r>
              <a:rPr lang="ru-RU" altLang="ko-KR" sz="2400" dirty="0">
                <a:latin typeface="+mj-lt"/>
              </a:rPr>
              <a:t>д. </a:t>
            </a:r>
            <a:r>
              <a:rPr lang="ru-RU" altLang="ko-KR" sz="2400" dirty="0" err="1">
                <a:latin typeface="+mj-lt"/>
              </a:rPr>
              <a:t>Кочемары</a:t>
            </a:r>
            <a:r>
              <a:rPr lang="ru-RU" altLang="ko-KR" sz="2400" dirty="0">
                <a:latin typeface="+mj-lt"/>
              </a:rPr>
              <a:t>  </a:t>
            </a:r>
            <a:endParaRPr lang="en-US" altLang="ko-KR" sz="2400" dirty="0">
              <a:latin typeface="+mj-lt"/>
            </a:endParaRPr>
          </a:p>
        </p:txBody>
      </p:sp>
      <p:sp>
        <p:nvSpPr>
          <p:cNvPr id="20" name="직사각형 3">
            <a:extLst>
              <a:ext uri="{FF2B5EF4-FFF2-40B4-BE49-F238E27FC236}">
                <a16:creationId xmlns:a16="http://schemas.microsoft.com/office/drawing/2014/main" xmlns="" id="{8FA7734A-A748-4C07-BA89-0DE16B9D49F0}"/>
              </a:ext>
            </a:extLst>
          </p:cNvPr>
          <p:cNvSpPr/>
          <p:nvPr/>
        </p:nvSpPr>
        <p:spPr>
          <a:xfrm>
            <a:off x="7136322" y="3669754"/>
            <a:ext cx="5055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>
                <a:latin typeface="+mj-lt"/>
              </a:rPr>
              <a:t>Комаров Сергей Петрович </a:t>
            </a:r>
            <a:br>
              <a:rPr lang="ru-RU" altLang="ko-KR" sz="2400" dirty="0">
                <a:latin typeface="+mj-lt"/>
              </a:rPr>
            </a:br>
            <a:r>
              <a:rPr lang="ru-RU" altLang="ko-KR" sz="2400" dirty="0">
                <a:latin typeface="+mj-lt"/>
              </a:rPr>
              <a:t>1922-1996 </a:t>
            </a:r>
            <a:br>
              <a:rPr lang="ru-RU" altLang="ko-KR" sz="2400" dirty="0">
                <a:latin typeface="+mj-lt"/>
              </a:rPr>
            </a:br>
            <a:r>
              <a:rPr lang="ru-RU" altLang="ko-KR" sz="2400" dirty="0">
                <a:latin typeface="+mj-lt"/>
              </a:rPr>
              <a:t>с. </a:t>
            </a:r>
            <a:r>
              <a:rPr lang="ru-RU" altLang="ko-KR" sz="2400" dirty="0" err="1">
                <a:latin typeface="+mj-lt"/>
              </a:rPr>
              <a:t>Токарево</a:t>
            </a:r>
            <a:r>
              <a:rPr lang="ru-RU" altLang="ko-KR" sz="2400" dirty="0">
                <a:latin typeface="+mj-lt"/>
              </a:rPr>
              <a:t> </a:t>
            </a:r>
            <a:endParaRPr lang="en-US" altLang="ko-KR" sz="2400" dirty="0">
              <a:latin typeface="+mj-lt"/>
            </a:endParaRPr>
          </a:p>
        </p:txBody>
      </p:sp>
      <p:sp>
        <p:nvSpPr>
          <p:cNvPr id="21" name="타원 29">
            <a:extLst>
              <a:ext uri="{FF2B5EF4-FFF2-40B4-BE49-F238E27FC236}">
                <a16:creationId xmlns:a16="http://schemas.microsoft.com/office/drawing/2014/main" xmlns="" id="{A21D70D8-9F71-4D4A-9DFD-E45877455928}"/>
              </a:ext>
            </a:extLst>
          </p:cNvPr>
          <p:cNvSpPr/>
          <p:nvPr/>
        </p:nvSpPr>
        <p:spPr>
          <a:xfrm rot="7105982">
            <a:off x="5130827" y="630982"/>
            <a:ext cx="225570" cy="217309"/>
          </a:xfrm>
          <a:prstGeom prst="ellipse">
            <a:avLst/>
          </a:prstGeom>
          <a:solidFill>
            <a:srgbClr val="67290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E8E5D3"/>
              </a:solidFill>
              <a:latin typeface="+mj-lt"/>
            </a:endParaRPr>
          </a:p>
        </p:txBody>
      </p:sp>
      <p:sp>
        <p:nvSpPr>
          <p:cNvPr id="22" name="타원 29">
            <a:extLst>
              <a:ext uri="{FF2B5EF4-FFF2-40B4-BE49-F238E27FC236}">
                <a16:creationId xmlns:a16="http://schemas.microsoft.com/office/drawing/2014/main" xmlns="" id="{CCF52590-B6A9-4449-A5BB-F7B4FDDC7958}"/>
              </a:ext>
            </a:extLst>
          </p:cNvPr>
          <p:cNvSpPr/>
          <p:nvPr/>
        </p:nvSpPr>
        <p:spPr>
          <a:xfrm rot="7105982">
            <a:off x="8094395" y="625319"/>
            <a:ext cx="225570" cy="217309"/>
          </a:xfrm>
          <a:prstGeom prst="ellipse">
            <a:avLst/>
          </a:prstGeom>
          <a:solidFill>
            <a:srgbClr val="67290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E8E5D3"/>
              </a:solidFill>
              <a:latin typeface="+mj-lt"/>
            </a:endParaRPr>
          </a:p>
        </p:txBody>
      </p:sp>
      <p:sp>
        <p:nvSpPr>
          <p:cNvPr id="23" name="타원 29">
            <a:extLst>
              <a:ext uri="{FF2B5EF4-FFF2-40B4-BE49-F238E27FC236}">
                <a16:creationId xmlns:a16="http://schemas.microsoft.com/office/drawing/2014/main" xmlns="" id="{64D3F0D1-8507-460A-AC02-6029062F7019}"/>
              </a:ext>
            </a:extLst>
          </p:cNvPr>
          <p:cNvSpPr/>
          <p:nvPr/>
        </p:nvSpPr>
        <p:spPr>
          <a:xfrm rot="7105982">
            <a:off x="7009623" y="2322030"/>
            <a:ext cx="225570" cy="217309"/>
          </a:xfrm>
          <a:prstGeom prst="ellipse">
            <a:avLst/>
          </a:prstGeom>
          <a:solidFill>
            <a:srgbClr val="67290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E8E5D3"/>
              </a:solidFill>
              <a:latin typeface="+mj-lt"/>
            </a:endParaRPr>
          </a:p>
        </p:txBody>
      </p:sp>
      <p:sp>
        <p:nvSpPr>
          <p:cNvPr id="24" name="타원 29">
            <a:extLst>
              <a:ext uri="{FF2B5EF4-FFF2-40B4-BE49-F238E27FC236}">
                <a16:creationId xmlns:a16="http://schemas.microsoft.com/office/drawing/2014/main" xmlns="" id="{4850442C-32DB-4719-9244-7214EA4BBCE1}"/>
              </a:ext>
            </a:extLst>
          </p:cNvPr>
          <p:cNvSpPr/>
          <p:nvPr/>
        </p:nvSpPr>
        <p:spPr>
          <a:xfrm rot="7105982">
            <a:off x="7625637" y="3782599"/>
            <a:ext cx="225570" cy="217309"/>
          </a:xfrm>
          <a:prstGeom prst="ellipse">
            <a:avLst/>
          </a:prstGeom>
          <a:solidFill>
            <a:srgbClr val="67290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E8E5D3"/>
              </a:solidFill>
              <a:latin typeface="+mj-lt"/>
            </a:endParaRPr>
          </a:p>
        </p:txBody>
      </p:sp>
      <p:sp>
        <p:nvSpPr>
          <p:cNvPr id="25" name="타원 29">
            <a:extLst>
              <a:ext uri="{FF2B5EF4-FFF2-40B4-BE49-F238E27FC236}">
                <a16:creationId xmlns:a16="http://schemas.microsoft.com/office/drawing/2014/main" xmlns="" id="{DEDD5B67-A0F9-4CF8-88BB-5B4C2E5C8152}"/>
              </a:ext>
            </a:extLst>
          </p:cNvPr>
          <p:cNvSpPr/>
          <p:nvPr/>
        </p:nvSpPr>
        <p:spPr>
          <a:xfrm rot="7105982">
            <a:off x="7618912" y="5183965"/>
            <a:ext cx="225570" cy="217309"/>
          </a:xfrm>
          <a:prstGeom prst="ellipse">
            <a:avLst/>
          </a:prstGeom>
          <a:solidFill>
            <a:srgbClr val="67290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E8E5D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42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502CE2D-9E15-48E8-AB80-1B297B33B5D0}"/>
              </a:ext>
            </a:extLst>
          </p:cNvPr>
          <p:cNvSpPr/>
          <p:nvPr/>
        </p:nvSpPr>
        <p:spPr>
          <a:xfrm>
            <a:off x="951418" y="4677628"/>
            <a:ext cx="3492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>
                <a:latin typeface="+mj-lt"/>
              </a:rPr>
              <a:t>Рябова Екатерина Васильевна </a:t>
            </a:r>
            <a:br>
              <a:rPr lang="ru-RU" altLang="ko-KR" sz="2400" b="1" dirty="0">
                <a:latin typeface="+mj-lt"/>
              </a:rPr>
            </a:br>
            <a:r>
              <a:rPr lang="ru-RU" altLang="ko-KR" sz="2400" b="1" dirty="0">
                <a:latin typeface="+mj-lt"/>
              </a:rPr>
              <a:t>1921-1974 </a:t>
            </a:r>
            <a:br>
              <a:rPr lang="ru-RU" altLang="ko-KR" sz="2400" b="1" dirty="0">
                <a:latin typeface="+mj-lt"/>
              </a:rPr>
            </a:br>
            <a:r>
              <a:rPr lang="ru-RU" altLang="ko-KR" sz="2400" b="1" dirty="0">
                <a:latin typeface="+mj-lt"/>
              </a:rPr>
              <a:t>п. Гусь-Железный </a:t>
            </a:r>
            <a:endParaRPr lang="en-US" altLang="ko-KR" sz="2400" b="1" dirty="0"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CDE12DA-6B4D-4555-BA24-3C258EA3D4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596" y="457200"/>
            <a:ext cx="3341181" cy="4156364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A044BF3-D57D-45C8-828F-78732A1014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113" y="469925"/>
            <a:ext cx="3116112" cy="4156363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0F2FC9-03CC-4DD8-8CD7-17455DE32F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0927" y="557081"/>
            <a:ext cx="3014318" cy="395660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7" name="직사각형 3">
            <a:extLst>
              <a:ext uri="{FF2B5EF4-FFF2-40B4-BE49-F238E27FC236}">
                <a16:creationId xmlns:a16="http://schemas.microsoft.com/office/drawing/2014/main" xmlns="" id="{D867DB79-9269-4EE1-99D1-679AE3AE2E23}"/>
              </a:ext>
            </a:extLst>
          </p:cNvPr>
          <p:cNvSpPr/>
          <p:nvPr/>
        </p:nvSpPr>
        <p:spPr>
          <a:xfrm>
            <a:off x="4778113" y="4677628"/>
            <a:ext cx="3091851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err="1">
                <a:latin typeface="+mj-lt"/>
              </a:rPr>
              <a:t>Игашов</a:t>
            </a:r>
            <a:r>
              <a:rPr lang="ru-RU" altLang="ko-KR" sz="2400" b="1" dirty="0">
                <a:latin typeface="+mj-lt"/>
              </a:rPr>
              <a:t> Петр Степанович</a:t>
            </a:r>
            <a:br>
              <a:rPr lang="ru-RU" altLang="ko-KR" sz="2400" b="1" dirty="0">
                <a:latin typeface="+mj-lt"/>
              </a:rPr>
            </a:br>
            <a:r>
              <a:rPr lang="ru-RU" altLang="ko-KR" sz="2400" b="1" dirty="0">
                <a:latin typeface="+mj-lt"/>
              </a:rPr>
              <a:t>1915-1941 </a:t>
            </a:r>
            <a:br>
              <a:rPr lang="ru-RU" altLang="ko-KR" sz="2400" b="1" dirty="0">
                <a:latin typeface="+mj-lt"/>
              </a:rPr>
            </a:br>
            <a:r>
              <a:rPr lang="ru-RU" altLang="ko-KR" sz="2400" b="1" dirty="0">
                <a:latin typeface="+mj-lt"/>
              </a:rPr>
              <a:t>с. </a:t>
            </a:r>
            <a:r>
              <a:rPr lang="ru-RU" altLang="ko-KR" sz="2400" b="1" dirty="0" err="1">
                <a:latin typeface="+mj-lt"/>
              </a:rPr>
              <a:t>Бетино</a:t>
            </a:r>
            <a:endParaRPr lang="en-US" altLang="ko-KR" sz="2400" b="1" dirty="0">
              <a:latin typeface="+mj-lt"/>
            </a:endParaRPr>
          </a:p>
        </p:txBody>
      </p:sp>
      <p:sp>
        <p:nvSpPr>
          <p:cNvPr id="18" name="직사각형 3">
            <a:extLst>
              <a:ext uri="{FF2B5EF4-FFF2-40B4-BE49-F238E27FC236}">
                <a16:creationId xmlns:a16="http://schemas.microsoft.com/office/drawing/2014/main" xmlns="" id="{1E649365-5302-4984-96D5-69D774D4F6C8}"/>
              </a:ext>
            </a:extLst>
          </p:cNvPr>
          <p:cNvSpPr/>
          <p:nvPr/>
        </p:nvSpPr>
        <p:spPr>
          <a:xfrm>
            <a:off x="8338044" y="4646097"/>
            <a:ext cx="3738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>
                <a:latin typeface="+mj-lt"/>
              </a:rPr>
              <a:t> </a:t>
            </a:r>
            <a:r>
              <a:rPr lang="ru-RU" altLang="ko-KR" sz="2400" b="1" dirty="0">
                <a:latin typeface="+mj-lt"/>
              </a:rPr>
              <a:t>Воеводин Дмитрий </a:t>
            </a:r>
            <a:r>
              <a:rPr lang="ru-RU" altLang="ko-KR" sz="2400" b="1" dirty="0" err="1">
                <a:latin typeface="+mj-lt"/>
              </a:rPr>
              <a:t>Тимфеевич</a:t>
            </a:r>
            <a:r>
              <a:rPr lang="ru-RU" altLang="ko-KR" sz="2400" b="1" dirty="0">
                <a:latin typeface="+mj-lt"/>
              </a:rPr>
              <a:t>  </a:t>
            </a:r>
            <a:br>
              <a:rPr lang="ru-RU" altLang="ko-KR" sz="2400" b="1" dirty="0">
                <a:latin typeface="+mj-lt"/>
              </a:rPr>
            </a:br>
            <a:r>
              <a:rPr lang="ru-RU" altLang="ko-KR" sz="2400" b="1" dirty="0">
                <a:latin typeface="+mj-lt"/>
              </a:rPr>
              <a:t>1902 – 1944 </a:t>
            </a:r>
            <a:br>
              <a:rPr lang="ru-RU" altLang="ko-KR" sz="2400" b="1" dirty="0">
                <a:latin typeface="+mj-lt"/>
              </a:rPr>
            </a:br>
            <a:r>
              <a:rPr lang="ru-RU" altLang="ko-KR" sz="2400" b="1" dirty="0">
                <a:latin typeface="+mj-lt"/>
              </a:rPr>
              <a:t>д. Булгаково </a:t>
            </a:r>
            <a:endParaRPr lang="en-US" altLang="ko-K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36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3F9702AC-81D8-405B-9632-F04688392BFC}"/>
              </a:ext>
            </a:extLst>
          </p:cNvPr>
          <p:cNvGrpSpPr/>
          <p:nvPr/>
        </p:nvGrpSpPr>
        <p:grpSpPr>
          <a:xfrm>
            <a:off x="2299337" y="1838617"/>
            <a:ext cx="339763" cy="453091"/>
            <a:chOff x="3471472" y="902398"/>
            <a:chExt cx="295275" cy="393763"/>
          </a:xfrm>
          <a:solidFill>
            <a:srgbClr val="E8E5D3"/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xmlns="" id="{6B7A4F48-7766-489E-9DE4-012995C5C50C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xmlns="" id="{C2AB5898-C761-4B6A-B5DD-65335D62EAF8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xmlns="" id="{7B7A57B3-B91A-404D-8609-72DB841D099F}"/>
              </a:ext>
            </a:extLst>
          </p:cNvPr>
          <p:cNvGrpSpPr/>
          <p:nvPr/>
        </p:nvGrpSpPr>
        <p:grpSpPr>
          <a:xfrm>
            <a:off x="2234661" y="3407894"/>
            <a:ext cx="432879" cy="444049"/>
            <a:chOff x="2772242" y="1560385"/>
            <a:chExt cx="376198" cy="385905"/>
          </a:xfrm>
          <a:solidFill>
            <a:srgbClr val="E8E5D3"/>
          </a:solidFill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xmlns="" id="{D6644299-B471-40E2-9F41-FFA271A07FB4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xmlns="" id="{7CBE7739-0441-4AD8-B201-21E496B7D185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xmlns="" id="{298F6368-7930-4A2C-A06A-FE7CD69A2648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xmlns="" id="{F8B8E545-212D-40BC-A33B-FE0C6611B924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xmlns="" id="{6285467B-E325-479F-85F8-7227D044DCB2}"/>
              </a:ext>
            </a:extLst>
          </p:cNvPr>
          <p:cNvGrpSpPr/>
          <p:nvPr/>
        </p:nvGrpSpPr>
        <p:grpSpPr>
          <a:xfrm>
            <a:off x="2244536" y="4986785"/>
            <a:ext cx="449364" cy="449364"/>
            <a:chOff x="752656" y="1562597"/>
            <a:chExt cx="390525" cy="390525"/>
          </a:xfrm>
          <a:solidFill>
            <a:srgbClr val="E8E5D3"/>
          </a:solidFill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xmlns="" id="{73B33092-7C55-4BDB-A8B7-9BAF67730487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xmlns="" id="{E34434C6-B9FA-44BF-BE71-05D76229ABA8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xmlns="" id="{FDF631E8-C32A-4B2D-9F07-E726ADE5BF5E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xmlns="" id="{FB35F4C2-9C1C-4AC7-A873-62B0C8C73277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xmlns="" id="{856F8259-A1E5-4C5B-989E-DAD40570B5AE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D8BC69F-E0AD-43A5-B185-3E68ACC595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3657" y="668109"/>
            <a:ext cx="3485618" cy="442742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19557E0-E961-418B-9D7D-4669BEE037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5276" y="601841"/>
            <a:ext cx="3392792" cy="455996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27" name="직사각형 3">
            <a:extLst>
              <a:ext uri="{FF2B5EF4-FFF2-40B4-BE49-F238E27FC236}">
                <a16:creationId xmlns:a16="http://schemas.microsoft.com/office/drawing/2014/main" xmlns="" id="{0CF19E8C-21F4-4A35-8FEA-50D3E3FE145C}"/>
              </a:ext>
            </a:extLst>
          </p:cNvPr>
          <p:cNvSpPr/>
          <p:nvPr/>
        </p:nvSpPr>
        <p:spPr>
          <a:xfrm>
            <a:off x="6227095" y="5211467"/>
            <a:ext cx="4518494" cy="120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>
                <a:latin typeface="+mj-lt"/>
              </a:rPr>
              <a:t>Комаров Сергей Петрович </a:t>
            </a:r>
            <a:br>
              <a:rPr lang="ru-RU" altLang="ko-KR" sz="2400" b="1" dirty="0">
                <a:latin typeface="+mj-lt"/>
              </a:rPr>
            </a:br>
            <a:r>
              <a:rPr lang="ru-RU" altLang="ko-KR" sz="2400" b="1" dirty="0">
                <a:latin typeface="+mj-lt"/>
              </a:rPr>
              <a:t>1922-1996 </a:t>
            </a:r>
            <a:br>
              <a:rPr lang="ru-RU" altLang="ko-KR" sz="2400" b="1" dirty="0">
                <a:latin typeface="+mj-lt"/>
              </a:rPr>
            </a:br>
            <a:r>
              <a:rPr lang="ru-RU" altLang="ko-KR" sz="2400" b="1" dirty="0">
                <a:latin typeface="+mj-lt"/>
              </a:rPr>
              <a:t>с. </a:t>
            </a:r>
            <a:r>
              <a:rPr lang="ru-RU" altLang="ko-KR" sz="2400" b="1" dirty="0" err="1">
                <a:latin typeface="+mj-lt"/>
              </a:rPr>
              <a:t>Токарево</a:t>
            </a:r>
            <a:r>
              <a:rPr lang="ru-RU" altLang="ko-KR" sz="2400" b="1" dirty="0">
                <a:latin typeface="+mj-lt"/>
              </a:rPr>
              <a:t> </a:t>
            </a:r>
            <a:endParaRPr lang="en-US" altLang="ko-KR" sz="2400" b="1" dirty="0">
              <a:latin typeface="+mj-lt"/>
            </a:endParaRPr>
          </a:p>
        </p:txBody>
      </p:sp>
      <p:sp>
        <p:nvSpPr>
          <p:cNvPr id="28" name="직사각형 3">
            <a:extLst>
              <a:ext uri="{FF2B5EF4-FFF2-40B4-BE49-F238E27FC236}">
                <a16:creationId xmlns:a16="http://schemas.microsoft.com/office/drawing/2014/main" xmlns="" id="{D9E7AE32-2E3C-4E9B-B83D-B4CCB071CE73}"/>
              </a:ext>
            </a:extLst>
          </p:cNvPr>
          <p:cNvSpPr/>
          <p:nvPr/>
        </p:nvSpPr>
        <p:spPr>
          <a:xfrm>
            <a:off x="1504978" y="5143300"/>
            <a:ext cx="451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>
                <a:latin typeface="+mj-lt"/>
              </a:rPr>
              <a:t>Ефремов Федор Пантелеевич </a:t>
            </a:r>
            <a:br>
              <a:rPr lang="ru-RU" altLang="ko-KR" sz="2400" b="1" dirty="0">
                <a:latin typeface="+mj-lt"/>
              </a:rPr>
            </a:br>
            <a:r>
              <a:rPr lang="ru-RU" altLang="ko-KR" sz="2400" b="1" dirty="0">
                <a:latin typeface="+mj-lt"/>
              </a:rPr>
              <a:t>1918-2007 </a:t>
            </a:r>
            <a:br>
              <a:rPr lang="ru-RU" altLang="ko-KR" sz="2400" b="1" dirty="0">
                <a:latin typeface="+mj-lt"/>
              </a:rPr>
            </a:br>
            <a:r>
              <a:rPr lang="ru-RU" altLang="ko-KR" sz="2400" b="1" dirty="0">
                <a:latin typeface="+mj-lt"/>
              </a:rPr>
              <a:t>д. </a:t>
            </a:r>
            <a:r>
              <a:rPr lang="ru-RU" altLang="ko-KR" sz="2400" b="1" dirty="0" err="1">
                <a:latin typeface="+mj-lt"/>
              </a:rPr>
              <a:t>Кочемары</a:t>
            </a:r>
            <a:r>
              <a:rPr lang="ru-RU" altLang="ko-KR" sz="2400" b="1" dirty="0">
                <a:latin typeface="+mj-lt"/>
              </a:rPr>
              <a:t>  </a:t>
            </a:r>
            <a:endParaRPr lang="en-US" altLang="ko-K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925941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M FELL Great Primer - Poppins Light">
      <a:majorFont>
        <a:latin typeface="IM FELL Great Primer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72900"/>
        </a:solidFill>
        <a:ln w="69850">
          <a:noFill/>
        </a:ln>
      </a:spPr>
      <a:bodyPr rtlCol="0" anchor="ctr"/>
      <a:lstStyle>
        <a:defPPr algn="ctr">
          <a:defRPr sz="2400" dirty="0" smtClean="0">
            <a:solidFill>
              <a:srgbClr val="E8E5D3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538</Words>
  <Application>Microsoft Office PowerPoint</Application>
  <PresentationFormat>Произвольный</PresentationFormat>
  <Paragraphs>93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Cambria Math</vt:lpstr>
      <vt:lpstr>Arial Unicode MS</vt:lpstr>
      <vt:lpstr>IM FELL Great Primer</vt:lpstr>
      <vt:lpstr>Helvetica</vt:lpstr>
      <vt:lpstr>Calibri</vt:lpstr>
      <vt:lpstr>Times New Roman</vt:lpstr>
      <vt:lpstr>Poppins Light</vt:lpstr>
      <vt:lpstr>Wingdings</vt:lpstr>
      <vt:lpstr>맑은 고딕</vt:lpstr>
      <vt:lpstr>PPTMON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User</cp:lastModifiedBy>
  <cp:revision>275</cp:revision>
  <dcterms:created xsi:type="dcterms:W3CDTF">2019-04-06T05:20:47Z</dcterms:created>
  <dcterms:modified xsi:type="dcterms:W3CDTF">2023-12-22T05:56:39Z</dcterms:modified>
</cp:coreProperties>
</file>